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257" r:id="rId2"/>
    <p:sldId id="258" r:id="rId3"/>
    <p:sldId id="261" r:id="rId4"/>
    <p:sldId id="259" r:id="rId5"/>
    <p:sldId id="262" r:id="rId6"/>
    <p:sldId id="263" r:id="rId7"/>
    <p:sldId id="274" r:id="rId8"/>
    <p:sldId id="275" r:id="rId9"/>
    <p:sldId id="276" r:id="rId10"/>
    <p:sldId id="265" r:id="rId11"/>
    <p:sldId id="288" r:id="rId12"/>
    <p:sldId id="279" r:id="rId13"/>
    <p:sldId id="277" r:id="rId14"/>
    <p:sldId id="278" r:id="rId15"/>
    <p:sldId id="289" r:id="rId16"/>
    <p:sldId id="290" r:id="rId17"/>
    <p:sldId id="281" r:id="rId18"/>
    <p:sldId id="280" r:id="rId19"/>
    <p:sldId id="266" r:id="rId20"/>
    <p:sldId id="291" r:id="rId21"/>
    <p:sldId id="282" r:id="rId22"/>
    <p:sldId id="287" r:id="rId23"/>
    <p:sldId id="292" r:id="rId24"/>
    <p:sldId id="283" r:id="rId25"/>
    <p:sldId id="284" r:id="rId26"/>
    <p:sldId id="268" r:id="rId27"/>
    <p:sldId id="293" r:id="rId28"/>
    <p:sldId id="300" r:id="rId29"/>
    <p:sldId id="301" r:id="rId30"/>
    <p:sldId id="269" r:id="rId31"/>
    <p:sldId id="272" r:id="rId32"/>
    <p:sldId id="270" r:id="rId33"/>
    <p:sldId id="294" r:id="rId34"/>
    <p:sldId id="260" r:id="rId35"/>
    <p:sldId id="271" r:id="rId36"/>
    <p:sldId id="295" r:id="rId37"/>
    <p:sldId id="273" r:id="rId38"/>
    <p:sldId id="285" r:id="rId39"/>
    <p:sldId id="286" r:id="rId40"/>
    <p:sldId id="297" r:id="rId41"/>
    <p:sldId id="298" r:id="rId42"/>
    <p:sldId id="299" r:id="rId43"/>
    <p:sldId id="302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384" autoAdjust="0"/>
    <p:restoredTop sz="94670" autoAdjust="0"/>
  </p:normalViewPr>
  <p:slideViewPr>
    <p:cSldViewPr>
      <p:cViewPr varScale="1">
        <p:scale>
          <a:sx n="67" d="100"/>
          <a:sy n="67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72AFB-B23A-4CF8-8964-18AA7D6AE93A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EE870-ED10-448D-A208-154DAF24D2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Documents%20and%20Settings\x\&#1056;&#1072;&#1073;&#1086;&#1095;&#1080;&#1081;%20&#1089;&#1090;&#1086;&#1083;\&#1092;&#1088;&#1072;&#1075;&#1084;&#1077;&#1085;&#1090;&#1099;\&#1088;&#1080;&#1090;&#1072;%202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x\&#1056;&#1072;&#1073;&#1086;&#1095;&#1080;&#1081;%20&#1089;&#1090;&#1086;&#1083;\&#1092;&#1088;&#1072;&#1075;&#1084;&#1077;&#1085;&#1090;&#1099;\&#1078;&#1077;&#1085;&#1103;%202.wmv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Documents%20and%20Settings\x\&#1056;&#1072;&#1073;&#1086;&#1095;&#1080;&#1081;%20&#1089;&#1090;&#1086;&#1083;\&#1092;&#1088;&#1072;&#1075;&#1084;&#1077;&#1085;&#1090;&#1099;\&#1089;&#1086;&#1085;&#1103;.wmv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Documents%20and%20Settings\x\&#1056;&#1072;&#1073;&#1086;&#1095;&#1080;&#1081;%20&#1089;&#1090;&#1086;&#1083;\&#1092;&#1088;&#1072;&#1075;&#1084;&#1077;&#1085;&#1090;&#1099;\&#1075;&#1072;&#1083;&#1103;.wmv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Documents%20and%20Settings\x\&#1056;&#1072;&#1073;&#1086;&#1095;&#1080;&#1081;%20&#1089;&#1090;&#1086;&#1083;\&#1092;&#1088;&#1072;&#1075;&#1084;&#1077;&#1085;&#1090;&#1099;\&#1083;&#1080;&#1079;&#1072;%20.wmv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x\&#1056;&#1072;&#1073;&#1086;&#1095;&#1080;&#1081;%20&#1089;&#1090;&#1086;&#1083;\&#1092;&#1088;&#1072;&#1075;&#1084;&#1077;&#1085;&#1090;&#1099;\&#1073;&#1086;&#1080;%20&#1084;&#1077;&#1089;&#1090;&#1085;&#1086;&#1075;&#1086;%20&#1079;&#1085;&#1072;&#1095;&#1077;&#1085;&#1080;&#1103;.wm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x\&#1056;&#1072;&#1073;&#1086;&#1095;&#1080;&#1081;%20&#1089;&#1090;&#1086;&#1083;\&#1092;&#1088;&#1072;&#1075;&#1084;&#1077;&#1085;&#1090;&#1099;\&#1073;&#1086;&#1081;%201.wmv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&#1060;&#1088;&#1072;&#1075;&#1084;&#1077;&#1085;&#1090;%20&#1080;&#1079;%20&#1092;&#1080;&#1083;&#1100;&#1084;&#1072;%20%22&#1040;%20&#1079;&#1086;&#1088;&#1080;%20&#1079;&#1076;&#1077;&#1089;&#1100;%20&#1090;&#1080;&#1093;&#1080;&#1077;...%22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x\&#1056;&#1072;&#1073;&#1086;&#1095;&#1080;&#1081;%20&#1089;&#1090;&#1086;&#1083;\&#1092;&#1088;&#1072;&#1075;&#1084;&#1077;&#1085;&#1090;&#1099;\&#1074;&#1085;&#1077;%20&#1079;&#1072;&#1082;&#1086;&#1085;&#1086;&#1074;.wmv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x\&#1056;&#1072;&#1073;&#1086;&#1095;&#1080;&#1081;%20&#1089;&#1090;&#1086;&#1083;\&#1092;&#1088;&#1072;&#1075;&#1084;&#1077;&#1085;&#1090;&#1099;\&#1085;&#1077;%20&#1089;&#1073;&#1077;&#1088;&#1077;&#1075;&#1083;&#1080;.wmv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5797568"/>
          </a:xfrm>
        </p:spPr>
        <p:txBody>
          <a:bodyPr>
            <a:normAutofit/>
          </a:bodyPr>
          <a:lstStyle/>
          <a:p>
            <a:r>
              <a:rPr lang="ru-RU" dirty="0" smtClean="0"/>
              <a:t>Тема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Ж</a:t>
            </a:r>
            <a:r>
              <a:rPr lang="ru-RU" dirty="0" smtClean="0"/>
              <a:t>енщины </a:t>
            </a:r>
            <a:r>
              <a:rPr lang="ru-RU" dirty="0" smtClean="0"/>
              <a:t>на войне </a:t>
            </a:r>
            <a:br>
              <a:rPr lang="ru-RU" dirty="0" smtClean="0"/>
            </a:br>
            <a:r>
              <a:rPr lang="ru-RU" dirty="0" smtClean="0"/>
              <a:t>в произведениях </a:t>
            </a:r>
            <a:br>
              <a:rPr lang="ru-RU" dirty="0" smtClean="0"/>
            </a:br>
            <a:r>
              <a:rPr lang="ru-RU" dirty="0" smtClean="0"/>
              <a:t>Б. Васильева «…А зори здесь тихие» и С. Алексиевич </a:t>
            </a:r>
            <a:br>
              <a:rPr lang="ru-RU" dirty="0" smtClean="0"/>
            </a:br>
            <a:r>
              <a:rPr lang="ru-RU" dirty="0" smtClean="0"/>
              <a:t>«У войны не женское лицо»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428604"/>
            <a:ext cx="4281518" cy="61436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Рита </a:t>
            </a:r>
            <a:r>
              <a:rPr lang="ru-RU" sz="2400" dirty="0" err="1" smtClean="0"/>
              <a:t>Осянина</a:t>
            </a:r>
            <a:r>
              <a:rPr lang="ru-RU" sz="2400" dirty="0" smtClean="0"/>
              <a:t> - волевая и нежная, богатая душевной красотой. Она – самая мужественная и бесстрашная, она - мать! Вышла замуж за «красного командира» в неполные восемнадцать лет. Сына Алика отправила к родителям. Ее муж геройски погиб на второй день войны. Рита научилась ненавидеть врага тихо и беспощадно, и, решив отомстить за мужа, пошла на фронт. </a:t>
            </a:r>
          </a:p>
          <a:p>
            <a:endParaRPr lang="ru-RU" sz="1900" dirty="0" smtClean="0"/>
          </a:p>
          <a:p>
            <a:endParaRPr lang="ru-RU" dirty="0"/>
          </a:p>
        </p:txBody>
      </p:sp>
      <p:pic>
        <p:nvPicPr>
          <p:cNvPr id="5" name="Содержимое 4" descr="pv_218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571480"/>
            <a:ext cx="4471967" cy="61175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та 2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46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301038" cy="1928818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Женя </a:t>
            </a:r>
            <a:r>
              <a:rPr lang="ru-RU" sz="6600" dirty="0" err="1" smtClean="0"/>
              <a:t>Комелькова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zori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3846" r="3846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tass_3637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090129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4572000" cy="6500834"/>
          </a:xfrm>
        </p:spPr>
        <p:txBody>
          <a:bodyPr>
            <a:normAutofit fontScale="47500" lnSpcReduction="20000"/>
          </a:bodyPr>
          <a:lstStyle/>
          <a:p>
            <a:r>
              <a:rPr lang="ru-RU" sz="4800" dirty="0" smtClean="0"/>
              <a:t>Женя </a:t>
            </a:r>
            <a:r>
              <a:rPr lang="ru-RU" sz="4800" dirty="0" err="1" smtClean="0"/>
              <a:t>Комелькова</a:t>
            </a:r>
            <a:r>
              <a:rPr lang="ru-RU" sz="4800" dirty="0" smtClean="0"/>
              <a:t> - “высокая, рыжая, белокожая, а глаза детские: зеленые, круглые, как блюдца”. Семью Женьки: маму, бабушку, братишку — всех убили немцы, а ей удалось спрятаться. В женскую батарею попала за роман с женатым командиром. Артистичная и эмоциональная, она всегда привлекала мужское внимание. “Женька, тебя бы в театр...” – говорили о ней подруги. Несмотря на личные трагедии, </a:t>
            </a:r>
            <a:r>
              <a:rPr lang="ru-RU" sz="4800" dirty="0" err="1" smtClean="0"/>
              <a:t>Комелькова</a:t>
            </a:r>
            <a:r>
              <a:rPr lang="ru-RU" sz="4800" dirty="0" smtClean="0"/>
              <a:t> осталась жизнерадостной, общительной и озорной. Жизнью пожертвовала ради других, ради спасения раненой подруги. </a:t>
            </a:r>
          </a:p>
          <a:p>
            <a:endParaRPr lang="ru-RU" dirty="0"/>
          </a:p>
        </p:txBody>
      </p:sp>
      <p:pic>
        <p:nvPicPr>
          <p:cNvPr id="6146" name="Picture 2" descr="C:\Documents and Settings\x\Рабочий стол\Новая папка\43584274_ostroumova011620071745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9" y="500042"/>
            <a:ext cx="4286260" cy="6081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женя 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16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71744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Соня Гурвич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5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28604"/>
            <a:ext cx="4500562" cy="56975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  Соня Гурвич - воплощение ученицы –отличницы. Поэтическая натура, она будто "прекрасная незнакомка", вышедшая из томика стихов А. Блока. </a:t>
            </a:r>
          </a:p>
          <a:p>
            <a:pPr algn="ctr">
              <a:buNone/>
            </a:pPr>
            <a:r>
              <a:rPr lang="ru-RU" dirty="0" smtClean="0"/>
              <a:t>Соня - сирота, ее родители, скорее всего, погибли в Минске. Она в это время училась в Москве, готовилась к сессии. </a:t>
            </a:r>
          </a:p>
          <a:p>
            <a:pPr algn="ctr">
              <a:buNone/>
            </a:pPr>
            <a:r>
              <a:rPr lang="ru-RU" dirty="0" smtClean="0"/>
              <a:t>В отряде была переводчицей.</a:t>
            </a:r>
            <a:endParaRPr lang="ru-RU" dirty="0"/>
          </a:p>
        </p:txBody>
      </p:sp>
      <p:pic>
        <p:nvPicPr>
          <p:cNvPr id="5" name="Содержимое 4" descr="16_01_0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3438" y="500042"/>
            <a:ext cx="4286280" cy="585791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472518" cy="5666442"/>
          </a:xfrm>
        </p:spPr>
        <p:txBody>
          <a:bodyPr/>
          <a:lstStyle/>
          <a:p>
            <a:pPr algn="ctr">
              <a:buNone/>
            </a:pPr>
            <a:r>
              <a:rPr lang="ru-RU" sz="3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Еще накануне войны, в погожий июньский день, миллионы людей жили по мирному календарю. </a:t>
            </a:r>
          </a:p>
          <a:p>
            <a:pPr algn="ctr">
              <a:buNone/>
            </a:pPr>
            <a:r>
              <a:rPr lang="ru-RU" sz="3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 рассвете 22 июня 1941 года </a:t>
            </a:r>
          </a:p>
          <a:p>
            <a:pPr algn="ctr">
              <a:buNone/>
            </a:pPr>
            <a:r>
              <a:rPr lang="ru-RU" sz="3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для всего советского </a:t>
            </a:r>
            <a:r>
              <a:rPr lang="ru-RU" sz="3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народа </a:t>
            </a:r>
            <a:r>
              <a:rPr lang="ru-RU" sz="3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 один и тот же час, в одну и ту же минуту кончилась целая эпоха и ворвалась со страшной, ошеломляющей внезапностью новая. </a:t>
            </a:r>
          </a:p>
          <a:p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ня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4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Галя Четвертак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285728"/>
            <a:ext cx="4281518" cy="614366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Галя Четвертак - не повзрослевшая, смешная и по-детски неуклюжая детдомовская девчонка. На войну просилась, потому что мечтала о подвиге. Записки, побег из детского дома и мечты.. Мечты, которым не суждено было сбыться.</a:t>
            </a:r>
            <a:endParaRPr lang="ru-RU" sz="2800" dirty="0"/>
          </a:p>
        </p:txBody>
      </p:sp>
      <p:pic>
        <p:nvPicPr>
          <p:cNvPr id="5" name="Содержимое 4" descr="zori-0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86314" y="214290"/>
            <a:ext cx="4143404" cy="644627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галя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8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357430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Лиза </a:t>
            </a:r>
            <a:r>
              <a:rPr lang="ru-RU" sz="6600" dirty="0" err="1" smtClean="0"/>
              <a:t>Бричкина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61581_or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357421" y="0"/>
            <a:ext cx="4829078" cy="6858000"/>
          </a:xfrm>
        </p:spPr>
      </p:pic>
      <p:pic>
        <p:nvPicPr>
          <p:cNvPr id="5" name="Содержимое 4" descr="14880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357422" y="0"/>
            <a:ext cx="4786346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4143372" cy="664371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</a:p>
          <a:p>
            <a:pPr algn="ctr">
              <a:buNone/>
            </a:pPr>
            <a:r>
              <a:rPr lang="ru-RU" dirty="0" smtClean="0"/>
              <a:t> Лиза </a:t>
            </a:r>
            <a:r>
              <a:rPr lang="ru-RU" dirty="0" err="1" smtClean="0"/>
              <a:t>Бричкина</a:t>
            </a:r>
            <a:r>
              <a:rPr lang="ru-RU" dirty="0" smtClean="0"/>
              <a:t> – ее судьба </a:t>
            </a:r>
          </a:p>
          <a:p>
            <a:pPr algn="ctr">
              <a:buNone/>
            </a:pPr>
            <a:r>
              <a:rPr lang="ru-RU" dirty="0" smtClean="0"/>
              <a:t> тоже не пожалела: с детства пришлось самой вести хозяйство, так как мать  сильно болела. </a:t>
            </a:r>
          </a:p>
          <a:p>
            <a:pPr algn="ctr">
              <a:buNone/>
            </a:pPr>
            <a:r>
              <a:rPr lang="ru-RU" dirty="0" smtClean="0"/>
              <a:t>«Эх, Лиза-Лизавета, учиться бы тебе! Повидать бы большой город с его театрами и концертными залами, библиотеками и картинными галереями... </a:t>
            </a:r>
          </a:p>
          <a:p>
            <a:pPr algn="ctr">
              <a:buNone/>
            </a:pPr>
            <a:r>
              <a:rPr lang="ru-RU" dirty="0" smtClean="0"/>
              <a:t>Не найти тебе, Лиза, своего</a:t>
            </a:r>
          </a:p>
          <a:p>
            <a:pPr algn="ctr">
              <a:buNone/>
            </a:pPr>
            <a:r>
              <a:rPr lang="ru-RU" dirty="0" smtClean="0"/>
              <a:t> счастья, не слушать тебе лекций: не успела увидеть все, о чем мечтала!» </a:t>
            </a:r>
            <a:endParaRPr lang="ru-RU" dirty="0"/>
          </a:p>
        </p:txBody>
      </p:sp>
      <p:pic>
        <p:nvPicPr>
          <p:cNvPr id="5" name="Содержимое 4" descr="pv_218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357166"/>
            <a:ext cx="4429156" cy="614366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лиза 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72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472518" cy="580931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 произведении Бориса Васильева </a:t>
            </a:r>
          </a:p>
          <a:p>
            <a:pPr algn="ctr">
              <a:buNone/>
            </a:pPr>
            <a:r>
              <a:rPr lang="ru-RU" sz="3200" dirty="0" smtClean="0"/>
              <a:t>«А зори здесь тихие..» все главные героини погибают. И остается старшина Васков, один. Один среди беды, муки, один со смертью, один с тремя пленными. ..</a:t>
            </a:r>
          </a:p>
          <a:p>
            <a:pPr algn="ctr">
              <a:buNone/>
            </a:pPr>
            <a:r>
              <a:rPr lang="ru-RU" sz="3200" dirty="0" smtClean="0"/>
              <a:t>Один ли? Впятеро у него теперь сил. И что было в нем лучшего, человеческого, </a:t>
            </a:r>
          </a:p>
          <a:p>
            <a:pPr algn="ctr">
              <a:buNone/>
            </a:pPr>
            <a:r>
              <a:rPr lang="ru-RU" sz="3200" dirty="0" smtClean="0"/>
              <a:t>но спрятанного в душе, все раскрылось вдруг, и что пережил, перечувствовал он за себя и за них, за девчонок, его «сестричек».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бои местного значения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6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_m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8126" y="-1"/>
            <a:ext cx="9152126" cy="691350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642918"/>
            <a:ext cx="8372476" cy="5280664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3800" dirty="0" smtClean="0"/>
              <a:t>Мы привыкли к тому, что на войне нет места сентиментальности и нежности, </a:t>
            </a:r>
          </a:p>
          <a:p>
            <a:pPr algn="ctr">
              <a:buNone/>
            </a:pPr>
            <a:r>
              <a:rPr lang="ru-RU" sz="3800" dirty="0" smtClean="0"/>
              <a:t>а слово “герой” в нашем понимании — это обязательно боец, солдат. Словом, мужчина. У всех на слуху имена: Жуков, Рокоссовский, Панфилов и многие другие, но мало кому известны имена тех девчонок, которые прямо с выпускного бала попали на войну. </a:t>
            </a:r>
          </a:p>
          <a:p>
            <a:pPr algn="ctr">
              <a:buNone/>
            </a:pPr>
            <a:r>
              <a:rPr lang="ru-RU" sz="3800" dirty="0" smtClean="0"/>
              <a:t>Без которых, быть может, </a:t>
            </a:r>
          </a:p>
          <a:p>
            <a:pPr algn="ctr">
              <a:buNone/>
            </a:pPr>
            <a:r>
              <a:rPr lang="ru-RU" sz="3800" dirty="0" smtClean="0"/>
              <a:t>и не было бы победы</a:t>
            </a:r>
            <a:r>
              <a:rPr lang="ru-RU" sz="36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Documents and Settings\x\Рабочий стол\Новая папка\image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67600" cy="6858000"/>
          </a:xfrm>
          <a:prstGeom prst="rect">
            <a:avLst/>
          </a:prstGeom>
          <a:noFill/>
        </p:spPr>
      </p:pic>
      <p:pic>
        <p:nvPicPr>
          <p:cNvPr id="1028" name="Picture 4" descr="C:\Documents and Settings\x\Рабочий стол\Новая папка\16783102_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472" y="0"/>
            <a:ext cx="4000528" cy="4974228"/>
          </a:xfrm>
          <a:prstGeom prst="rect">
            <a:avLst/>
          </a:prstGeom>
          <a:noFill/>
        </p:spPr>
      </p:pic>
      <p:pic>
        <p:nvPicPr>
          <p:cNvPr id="4" name="Содержимое 3" descr="photo2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85719" y="2084451"/>
            <a:ext cx="3857653" cy="4724542"/>
          </a:xfrm>
        </p:spPr>
      </p:pic>
      <p:pic>
        <p:nvPicPr>
          <p:cNvPr id="1027" name="Picture 3" descr="C:\Documents and Settings\x\Рабочий стол\22_max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87305">
            <a:off x="2625342" y="1457250"/>
            <a:ext cx="5946779" cy="4310947"/>
          </a:xfrm>
          <a:prstGeom prst="rect">
            <a:avLst/>
          </a:prstGeom>
          <a:noFill/>
        </p:spPr>
      </p:pic>
      <p:pic>
        <p:nvPicPr>
          <p:cNvPr id="1029" name="Picture 5" descr="C:\Documents and Settings\x\Рабочий стол\Новая папка\normal_1145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" y="0"/>
            <a:ext cx="3286116" cy="492302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744123">
            <a:off x="1259909" y="670942"/>
            <a:ext cx="6021784" cy="460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C:\Documents and Settings\x\Рабочий стол\Новая папка\dev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29058" y="2953491"/>
            <a:ext cx="5279337" cy="3904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8929718" cy="6215106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400" dirty="0" smtClean="0"/>
              <a:t>        </a:t>
            </a:r>
            <a:r>
              <a:rPr lang="ru-RU" sz="4000" dirty="0" smtClean="0"/>
              <a:t>Если для мужчины защита Отечества — </a:t>
            </a:r>
          </a:p>
          <a:p>
            <a:pPr algn="ctr">
              <a:buNone/>
            </a:pPr>
            <a:r>
              <a:rPr lang="ru-RU" sz="4000" dirty="0" smtClean="0"/>
              <a:t>это долг, священная обязанность, </a:t>
            </a:r>
          </a:p>
          <a:p>
            <a:pPr algn="ctr">
              <a:buNone/>
            </a:pPr>
            <a:r>
              <a:rPr lang="ru-RU" sz="4000" dirty="0" smtClean="0"/>
              <a:t>то женщины шли на фронт добровольно. </a:t>
            </a:r>
          </a:p>
          <a:p>
            <a:pPr algn="ctr">
              <a:buNone/>
            </a:pPr>
            <a:r>
              <a:rPr lang="ru-RU" sz="4000" dirty="0" smtClean="0"/>
              <a:t>Их не брали из-за юного возраста, но они все равно шли. </a:t>
            </a:r>
          </a:p>
          <a:p>
            <a:pPr algn="ctr">
              <a:buNone/>
            </a:pPr>
            <a:r>
              <a:rPr lang="ru-RU" sz="4000" dirty="0" smtClean="0"/>
              <a:t>Шли и осваивали профессии, которые до того считались </a:t>
            </a:r>
          </a:p>
          <a:p>
            <a:pPr algn="ctr">
              <a:buNone/>
            </a:pPr>
            <a:r>
              <a:rPr lang="ru-RU" sz="4000" dirty="0" smtClean="0"/>
              <a:t>сугубо мужскими: летчик, танкист, зенитчик... </a:t>
            </a:r>
          </a:p>
          <a:p>
            <a:pPr algn="ctr">
              <a:buNone/>
            </a:pPr>
            <a:r>
              <a:rPr lang="ru-RU" sz="4000" dirty="0" smtClean="0"/>
              <a:t>Шли и убивали врагов не хуже мужчин. Им было трудно,</a:t>
            </a:r>
          </a:p>
          <a:p>
            <a:pPr algn="ctr">
              <a:buNone/>
            </a:pPr>
            <a:r>
              <a:rPr lang="ru-RU" sz="4000" dirty="0" smtClean="0"/>
              <a:t>но они все равно шли. Так уж случилось, что наша память</a:t>
            </a:r>
          </a:p>
          <a:p>
            <a:pPr algn="ctr">
              <a:buNone/>
            </a:pPr>
            <a:r>
              <a:rPr lang="ru-RU" sz="4000" dirty="0" smtClean="0"/>
              <a:t>и все наши представления о войне – мужские. </a:t>
            </a:r>
          </a:p>
          <a:p>
            <a:pPr algn="ctr">
              <a:buNone/>
            </a:pPr>
            <a:r>
              <a:rPr lang="ru-RU" sz="4000" dirty="0" smtClean="0"/>
              <a:t>Это и понятно: воевали то в основном мужчины.</a:t>
            </a:r>
          </a:p>
          <a:p>
            <a:pPr algn="ctr">
              <a:buNone/>
            </a:pPr>
            <a:r>
              <a:rPr lang="ru-RU" sz="4000" dirty="0" smtClean="0"/>
              <a:t>Но и о женщинах - участницах Великой Отечественной </a:t>
            </a:r>
          </a:p>
          <a:p>
            <a:pPr algn="ctr">
              <a:buNone/>
            </a:pPr>
            <a:r>
              <a:rPr lang="ru-RU" sz="4000" dirty="0" smtClean="0"/>
              <a:t>войны написаны сотни книг, существует немало </a:t>
            </a:r>
          </a:p>
          <a:p>
            <a:pPr algn="ctr">
              <a:buNone/>
            </a:pPr>
            <a:r>
              <a:rPr lang="ru-RU" sz="4000" dirty="0" smtClean="0"/>
              <a:t>мемуарной литературы, которая убеждает, что мы </a:t>
            </a:r>
          </a:p>
          <a:p>
            <a:pPr algn="ctr">
              <a:buNone/>
            </a:pPr>
            <a:r>
              <a:rPr lang="ru-RU" sz="4000" dirty="0" smtClean="0"/>
              <a:t>имеем дело с историческим феноменом. Никогда еще </a:t>
            </a:r>
          </a:p>
          <a:p>
            <a:pPr algn="ctr">
              <a:buNone/>
            </a:pPr>
            <a:r>
              <a:rPr lang="ru-RU" sz="4000" dirty="0" smtClean="0"/>
              <a:t>на протяжении всей истории человечества </a:t>
            </a:r>
          </a:p>
          <a:p>
            <a:pPr algn="ctr">
              <a:buNone/>
            </a:pPr>
            <a:r>
              <a:rPr lang="ru-RU" sz="4000" dirty="0" smtClean="0"/>
              <a:t>столько женщин  не  участвовало в войне.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0"/>
                            </p:stCondLst>
                            <p:childTnLst>
                              <p:par>
                                <p:cTn id="5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0"/>
                            </p:stCondLst>
                            <p:childTnLst>
                              <p:par>
                                <p:cTn id="6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бой 1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8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_m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7356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929718" cy="635798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000" dirty="0" smtClean="0"/>
              <a:t>      Не знаменитые снайперы, не прославленные </a:t>
            </a:r>
          </a:p>
          <a:p>
            <a:pPr algn="ctr">
              <a:buNone/>
            </a:pPr>
            <a:r>
              <a:rPr lang="ru-RU" sz="3000" dirty="0" smtClean="0"/>
              <a:t>летчицы или партизаны, а обыкновенные девушки – </a:t>
            </a:r>
          </a:p>
          <a:p>
            <a:pPr algn="ctr">
              <a:buNone/>
            </a:pPr>
            <a:r>
              <a:rPr lang="ru-RU" sz="3000" dirty="0" smtClean="0"/>
              <a:t>герои книги С. Алексиевич. «Когда посмотришь на </a:t>
            </a:r>
          </a:p>
          <a:p>
            <a:pPr algn="ctr">
              <a:buNone/>
            </a:pPr>
            <a:r>
              <a:rPr lang="ru-RU" sz="3000" dirty="0" smtClean="0"/>
              <a:t>войну нашими, бабьими, глазами, так она страшнее </a:t>
            </a:r>
          </a:p>
          <a:p>
            <a:pPr algn="ctr">
              <a:buNone/>
            </a:pPr>
            <a:r>
              <a:rPr lang="ru-RU" sz="3000" dirty="0" smtClean="0"/>
              <a:t>страшного», - сказала Александра Иосифовна </a:t>
            </a:r>
          </a:p>
          <a:p>
            <a:pPr algn="ctr">
              <a:buNone/>
            </a:pPr>
            <a:r>
              <a:rPr lang="ru-RU" sz="3000" dirty="0" smtClean="0"/>
              <a:t>Мишутина, сержант, санинструктор. </a:t>
            </a:r>
          </a:p>
          <a:p>
            <a:pPr algn="ctr">
              <a:buNone/>
            </a:pPr>
            <a:r>
              <a:rPr lang="ru-RU" sz="3000" dirty="0" smtClean="0"/>
              <a:t>В словах простой женщины, которая  прошла всю</a:t>
            </a:r>
          </a:p>
          <a:p>
            <a:pPr algn="ctr">
              <a:buNone/>
            </a:pPr>
            <a:r>
              <a:rPr lang="ru-RU" sz="3000" dirty="0" smtClean="0"/>
              <a:t>войну,  и заключена главная идея книги. Собранные </a:t>
            </a:r>
          </a:p>
          <a:p>
            <a:pPr algn="ctr">
              <a:buNone/>
            </a:pPr>
            <a:r>
              <a:rPr lang="ru-RU" sz="3000" dirty="0" smtClean="0"/>
              <a:t>вместе, рассказы женщин рисуют облик войны, </a:t>
            </a:r>
          </a:p>
          <a:p>
            <a:pPr algn="ctr">
              <a:buNone/>
            </a:pPr>
            <a:r>
              <a:rPr lang="ru-RU" sz="3000" dirty="0" smtClean="0"/>
              <a:t>у которой совсем не женское лицо. Они звучат как </a:t>
            </a:r>
          </a:p>
          <a:p>
            <a:pPr algn="ctr">
              <a:buNone/>
            </a:pPr>
            <a:r>
              <a:rPr lang="ru-RU" sz="3000" dirty="0" smtClean="0"/>
              <a:t>свидетельства - обвинения фашизму вчерашнему, </a:t>
            </a:r>
          </a:p>
          <a:p>
            <a:pPr algn="ctr">
              <a:buNone/>
            </a:pPr>
            <a:r>
              <a:rPr lang="ru-RU" sz="3000" dirty="0" smtClean="0"/>
              <a:t>фашизму сегодняшнему и фашизму будущему. </a:t>
            </a:r>
          </a:p>
          <a:p>
            <a:pPr algn="ctr">
              <a:buNone/>
            </a:pPr>
            <a:r>
              <a:rPr lang="ru-RU" sz="3000" dirty="0" smtClean="0"/>
              <a:t>Фашизм обвиняют матери, сестры, жены. </a:t>
            </a:r>
          </a:p>
          <a:p>
            <a:pPr algn="ctr">
              <a:buNone/>
            </a:pPr>
            <a:r>
              <a:rPr lang="ru-RU" sz="3000" dirty="0" smtClean="0"/>
              <a:t>Фашизм обвиняет женщина. </a:t>
            </a:r>
          </a:p>
          <a:p>
            <a:pPr algn="ctr">
              <a:buNone/>
            </a:pPr>
            <a:r>
              <a:rPr lang="ru-RU" sz="3000" dirty="0" smtClean="0"/>
              <a:t>Мириться с тем, что по твоей земле ходит фашист,</a:t>
            </a:r>
          </a:p>
          <a:p>
            <a:pPr algn="ctr">
              <a:buNone/>
            </a:pPr>
            <a:r>
              <a:rPr lang="ru-RU" sz="3000" dirty="0" smtClean="0"/>
              <a:t>никто не хотел.</a:t>
            </a:r>
          </a:p>
          <a:p>
            <a:endParaRPr lang="ru-RU" dirty="0" smtClean="0">
              <a:hlinkClick r:id="rId2" action="ppaction://hlinkfile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вне законов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7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8929718" cy="5880756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/>
              <a:t>     </a:t>
            </a:r>
            <a:r>
              <a:rPr lang="ru-RU" sz="3600" dirty="0" smtClean="0"/>
              <a:t>Война меняла их, формировала особый взгляд на жизнь. Война заставляла их многое увидеть, причем многое из того, что лучше бы человеку совсем не видеть, тем более женщине. Война заставила о многом подумать, о войне и зле, например. О жизни и смерти. О тех вопросах, на которые человек учится отвечать в какой-то мере, прожив жизнь. А они только начинали жить.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8929718" cy="650085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500" dirty="0" smtClean="0"/>
              <a:t>На войне не только стреляют, бомбят, ходят врукопашную, роют траншеи – там еще стирают белье, варят кашу, пекут хлеб. Чтобы солдат хорошо воевал, его надо одеть, обуть, накормить, обстирать, иначе это будет плохой солдат. </a:t>
            </a:r>
          </a:p>
          <a:p>
            <a:pPr algn="ctr">
              <a:buNone/>
            </a:pPr>
            <a:r>
              <a:rPr lang="ru-RU" sz="2500" dirty="0" smtClean="0"/>
              <a:t>В военной истории немало примеров, когда грязное и голодное войско терпело поражение только потому, что оно грязное и голодное. Армия шла впереди, а за ней «второй  фронт» - прачки, хлебопеки, повара.</a:t>
            </a:r>
          </a:p>
          <a:p>
            <a:pPr algn="ctr">
              <a:buNone/>
            </a:pPr>
            <a:r>
              <a:rPr lang="ru-RU" sz="2500" dirty="0" smtClean="0"/>
              <a:t>Вспоминает Валентина Кузьминична Борщевская - лейтенант, замполит полевого прачечного отряда: «Мы с командиром отряда ночь сидели над списками. Многие девчата получили медали «за отвагу», «за боевые заслуги», а одну прачку наградили Орденом Красной звезды. Самая лучшая прачка, она не отходила от корыта: бывало, все уже не имеют сил, падают, а она стирает. </a:t>
            </a:r>
          </a:p>
          <a:p>
            <a:pPr algn="ctr">
              <a:buNone/>
            </a:pPr>
            <a:r>
              <a:rPr lang="ru-RU" sz="2500" dirty="0" smtClean="0"/>
              <a:t>Это была  пожилая женщина…»</a:t>
            </a:r>
          </a:p>
          <a:p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686800" cy="664371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Женщина и война – понятия несовместимые хотя бы потому, что женщина дает жизнь, тогда как любая война – это прежде всего убийство. Любому человеку было трудно лишить жизни себе подобного, а каково же было женщине, в которой, как считает Б.Васильев, самой природой ненависть к убийству заложена? </a:t>
            </a:r>
          </a:p>
          <a:p>
            <a:pPr algn="ctr">
              <a:buNone/>
            </a:pPr>
            <a:r>
              <a:rPr lang="ru-RU" dirty="0" smtClean="0"/>
              <a:t>В своей повести писатель очень хорошо показал, что это такое было для девушки – впервые убить, пусть даже врага. Рита </a:t>
            </a:r>
            <a:r>
              <a:rPr lang="ru-RU" dirty="0" err="1" smtClean="0"/>
              <a:t>Осянина</a:t>
            </a:r>
            <a:r>
              <a:rPr lang="ru-RU" dirty="0" smtClean="0"/>
              <a:t> ненавидела фашистов тихо и беспощадно. Но одно дело – желать кому-то смерти, и совсем другое – убить самому. «…Я, когда первого убила, чуть не померла, ей-богу. Месяц снился, гад…» Чтобы спокойно убивать, нужно было привыкнуть, душой зачерстветь… Это тоже подвиг и одновременно огромная жертва наших женщин, которым ради жизни на земле пришлось переступить через себя, </a:t>
            </a:r>
          </a:p>
          <a:p>
            <a:pPr algn="ctr">
              <a:buNone/>
            </a:pPr>
            <a:r>
              <a:rPr lang="ru-RU" dirty="0" smtClean="0"/>
              <a:t>пойти против своей природы.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285728"/>
            <a:ext cx="4500594" cy="6357982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     </a:t>
            </a:r>
          </a:p>
          <a:p>
            <a:pPr algn="ctr">
              <a:buNone/>
            </a:pPr>
            <a:r>
              <a:rPr lang="ru-RU" sz="3600" dirty="0" smtClean="0"/>
              <a:t>На самой страшной войне </a:t>
            </a:r>
            <a:r>
              <a:rPr lang="en-US" sz="3600" dirty="0" smtClean="0"/>
              <a:t>XX</a:t>
            </a:r>
            <a:r>
              <a:rPr lang="ru-RU" sz="3600" dirty="0" smtClean="0"/>
              <a:t> века женщине пришлось стать солдатом. Она не только спасала, перевязывала раненых, но и стреляла из «</a:t>
            </a:r>
            <a:r>
              <a:rPr lang="ru-RU" sz="3600" dirty="0" err="1" smtClean="0"/>
              <a:t>снайперки</a:t>
            </a:r>
            <a:r>
              <a:rPr lang="ru-RU" sz="3600" dirty="0" smtClean="0"/>
              <a:t>», бомбила, подрывала мосты, ходила в разведку, брала «языка». Женщина убивала. </a:t>
            </a:r>
          </a:p>
          <a:p>
            <a:pPr algn="ctr">
              <a:buNone/>
            </a:pPr>
            <a:r>
              <a:rPr lang="ru-RU" sz="3600" dirty="0" smtClean="0"/>
              <a:t>Она убивала врага, который обрушился </a:t>
            </a:r>
          </a:p>
          <a:p>
            <a:pPr algn="ctr">
              <a:buNone/>
            </a:pPr>
            <a:r>
              <a:rPr lang="ru-RU" sz="3600" dirty="0" smtClean="0"/>
              <a:t>с невиданной жестокостью на ее землю, на ее дом, на ее детей. </a:t>
            </a:r>
            <a:endParaRPr lang="ru-RU" sz="3600" dirty="0"/>
          </a:p>
        </p:txBody>
      </p:sp>
      <p:pic>
        <p:nvPicPr>
          <p:cNvPr id="6" name="Содержимое 5" descr="photo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29190" y="428604"/>
            <a:ext cx="3970749" cy="585791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не сберегли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6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8686800" cy="650085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Софья Константиновна </a:t>
            </a:r>
            <a:r>
              <a:rPr lang="ru-RU" dirty="0" err="1" smtClean="0"/>
              <a:t>Дубнякова</a:t>
            </a:r>
            <a:r>
              <a:rPr lang="ru-RU" dirty="0" smtClean="0"/>
              <a:t> во время войны была санинструктором,  а вы знаете, что это такое, санинструктор танковой роты? </a:t>
            </a:r>
          </a:p>
          <a:p>
            <a:pPr algn="ctr">
              <a:buNone/>
            </a:pPr>
            <a:r>
              <a:rPr lang="ru-RU" dirty="0" smtClean="0"/>
              <a:t>Танки рванулись в атаку, а она, 18-летняя девочка, должна быть рядом, когда понадобится ее помощь. В машине место для санинструктора не предусмотрено: дай бог втиснуть всех стреляющих да ведущих танк. Вцепившись в железные скобы, распласталась поверх брони вчерашняя школьница, и одна в ней мысль – не о секущих осколках и пулях, а о том, чтобы не затянуло ноги в гусеницы. И надо смотреть и не пропустить момент, если загорелся чей-то танк: добежать, доползти, взобраться и помочь раненным, обожженным танкистам выбраться наверх до того, как взорвутся боеприпасы… </a:t>
            </a:r>
          </a:p>
          <a:p>
            <a:pPr algn="ctr">
              <a:buNone/>
            </a:pPr>
            <a:r>
              <a:rPr lang="ru-RU" dirty="0" smtClean="0"/>
              <a:t>«Вам хотелось в танк спрятаться?» - « Нет, совсем нет, </a:t>
            </a:r>
          </a:p>
          <a:p>
            <a:pPr algn="ctr">
              <a:buNone/>
            </a:pPr>
            <a:r>
              <a:rPr lang="ru-RU" dirty="0" smtClean="0"/>
              <a:t>на открытом, на земле не так страшно!...»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929718" cy="635798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200" dirty="0" smtClean="0"/>
              <a:t>Можно ли было победить народ, </a:t>
            </a:r>
          </a:p>
          <a:p>
            <a:pPr algn="ctr">
              <a:buNone/>
            </a:pPr>
            <a:r>
              <a:rPr lang="ru-RU" sz="3200" dirty="0" smtClean="0"/>
              <a:t>женщина которого в самый тяжелый час, </a:t>
            </a:r>
          </a:p>
          <a:p>
            <a:pPr algn="ctr">
              <a:buNone/>
            </a:pPr>
            <a:r>
              <a:rPr lang="ru-RU" sz="3200" dirty="0" smtClean="0"/>
              <a:t>когда так страшно качались весы истории, </a:t>
            </a:r>
          </a:p>
          <a:p>
            <a:pPr algn="ctr">
              <a:buNone/>
            </a:pPr>
            <a:r>
              <a:rPr lang="ru-RU" sz="3200" dirty="0" smtClean="0"/>
              <a:t>тащила с поля боя и своего, </a:t>
            </a:r>
          </a:p>
          <a:p>
            <a:pPr algn="ctr">
              <a:buNone/>
            </a:pPr>
            <a:r>
              <a:rPr lang="ru-RU" sz="3200" dirty="0" smtClean="0"/>
              <a:t>и чужого раненного солдата? </a:t>
            </a:r>
          </a:p>
          <a:p>
            <a:pPr algn="ctr">
              <a:buNone/>
            </a:pPr>
            <a:r>
              <a:rPr lang="ru-RU" sz="3200" dirty="0" smtClean="0"/>
              <a:t>Можно ли поверить, что народ, </a:t>
            </a:r>
          </a:p>
          <a:p>
            <a:pPr algn="ctr">
              <a:buNone/>
            </a:pPr>
            <a:r>
              <a:rPr lang="ru-RU" sz="3200" dirty="0" smtClean="0"/>
              <a:t>женщина которого хотела родить девочку </a:t>
            </a:r>
          </a:p>
          <a:p>
            <a:pPr algn="ctr">
              <a:buNone/>
            </a:pPr>
            <a:r>
              <a:rPr lang="ru-RU" sz="3200" dirty="0" smtClean="0"/>
              <a:t>и верила, что у той будет другая, не ее судьба, </a:t>
            </a:r>
          </a:p>
          <a:p>
            <a:pPr algn="ctr">
              <a:buNone/>
            </a:pPr>
            <a:r>
              <a:rPr lang="ru-RU" sz="3200" dirty="0" smtClean="0"/>
              <a:t>что этот  народ хочет войны? </a:t>
            </a:r>
          </a:p>
          <a:p>
            <a:pPr algn="ctr">
              <a:buNone/>
            </a:pPr>
            <a:r>
              <a:rPr lang="ru-RU" sz="3200" dirty="0" smtClean="0"/>
              <a:t>Разве во имя этого женщина жизнь спасла – </a:t>
            </a:r>
          </a:p>
          <a:p>
            <a:pPr algn="ctr">
              <a:buNone/>
            </a:pPr>
            <a:r>
              <a:rPr lang="ru-RU" sz="3200" dirty="0" smtClean="0"/>
              <a:t>была матерью, дочерью, женой, сестрой </a:t>
            </a:r>
          </a:p>
          <a:p>
            <a:pPr algn="ctr">
              <a:buNone/>
            </a:pPr>
            <a:r>
              <a:rPr lang="ru-RU" sz="3200" dirty="0" smtClean="0"/>
              <a:t>и Солдатом?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8686800" cy="580931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/>
              <a:t>А ведь еще накануне войны, в погожий июньский день, миллионы людей жили по мирному календарю.</a:t>
            </a:r>
          </a:p>
          <a:p>
            <a:pPr algn="ctr">
              <a:buNone/>
            </a:pPr>
            <a:r>
              <a:rPr lang="ru-RU" sz="4000" dirty="0" smtClean="0"/>
              <a:t> Но на рассвете 22 июня 1941 года </a:t>
            </a:r>
          </a:p>
          <a:p>
            <a:pPr algn="ctr">
              <a:buNone/>
            </a:pPr>
            <a:r>
              <a:rPr lang="ru-RU" sz="4000" dirty="0" smtClean="0"/>
              <a:t> для всего советского народа, в один и тот же час, в одну и ту же минуту кончилась целая эпоха и ворвалась со страшной, ошеломляющей внезапностью новая...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5798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8402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"/>
            <a:ext cx="6500826" cy="228599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Сколько девушек, столько судеб: все разные. Но в одном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они все же схожи: все судьбы сломала, изуродовала война.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Получив приказ не пропустить немцев к железной дороге,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девушки ценой собственных жизней выполнили его.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5 девушек и старшина – вот  главные герои </a:t>
            </a:r>
          </a:p>
          <a:p>
            <a:pPr>
              <a:buNone/>
            </a:pPr>
            <a:r>
              <a:rPr lang="ru-RU" sz="1800" dirty="0" smtClean="0">
                <a:solidFill>
                  <a:schemeClr val="bg1"/>
                </a:solidFill>
              </a:rPr>
              <a:t>повести «А зори здесь тихие…»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928802"/>
            <a:ext cx="8229600" cy="2143132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Рита </a:t>
            </a:r>
            <a:r>
              <a:rPr lang="ru-RU" sz="8000" dirty="0" err="1" smtClean="0"/>
              <a:t>Осянина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x\Рабочий стол\Новая папка\49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08033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x\Рабочий стол\Новая папка\mhj4t2w2h7wxk3mdvzc7.pn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9231" r="19231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519</TotalTime>
  <Words>1613</Words>
  <PresentationFormat>Экран (4:3)</PresentationFormat>
  <Paragraphs>99</Paragraphs>
  <Slides>43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Апекс</vt:lpstr>
      <vt:lpstr>Тема:  Женщины на войне  в произведениях  Б. Васильева «…А зори здесь тихие» и С. Алексиевич  «У войны не женское лицо»</vt:lpstr>
      <vt:lpstr>Слайд 2</vt:lpstr>
      <vt:lpstr>Слайд 3</vt:lpstr>
      <vt:lpstr>Слайд 4</vt:lpstr>
      <vt:lpstr>Слайд 5</vt:lpstr>
      <vt:lpstr>Слайд 6</vt:lpstr>
      <vt:lpstr>Рита Осянина</vt:lpstr>
      <vt:lpstr>Слайд 8</vt:lpstr>
      <vt:lpstr>Слайд 9</vt:lpstr>
      <vt:lpstr>Слайд 10</vt:lpstr>
      <vt:lpstr>Слайд 11</vt:lpstr>
      <vt:lpstr>Женя Комелькова</vt:lpstr>
      <vt:lpstr>Слайд 13</vt:lpstr>
      <vt:lpstr>Слайд 14</vt:lpstr>
      <vt:lpstr>Слайд 15</vt:lpstr>
      <vt:lpstr>Слайд 16</vt:lpstr>
      <vt:lpstr>Соня Гурвич</vt:lpstr>
      <vt:lpstr>Слайд 18</vt:lpstr>
      <vt:lpstr>Слайд 19</vt:lpstr>
      <vt:lpstr>Слайд 20</vt:lpstr>
      <vt:lpstr>Галя Четвертак</vt:lpstr>
      <vt:lpstr>Слайд 22</vt:lpstr>
      <vt:lpstr>Слайд 23</vt:lpstr>
      <vt:lpstr>Лиза Бричкина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Лиза бричкина </dc:title>
  <cp:lastModifiedBy>zavuch</cp:lastModifiedBy>
  <cp:revision>50</cp:revision>
  <dcterms:modified xsi:type="dcterms:W3CDTF">2010-01-25T05:52:19Z</dcterms:modified>
</cp:coreProperties>
</file>